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2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60BA4B-5A0A-4D71-A7BC-AB85F8185CE4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5D4435-CBC3-4E1E-8690-CBA42AD7A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85F921-2547-4DAB-8C0F-D465C365E1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78EC7-215E-47D9-85A3-8556F7D7741A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BB246-F5E1-4484-815A-E8B3FE509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658A9-E8CD-46DE-AAE6-AFCA3C59AE0B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A9A1-AD0F-4D59-9DF3-EC4E7D325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3C67-5B51-4EB2-B880-BFCF8A9AD353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DBE93-FD0B-465E-885A-17700E6FA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F4D2-78C6-40CB-BA0B-83C137E79D7B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A537-FB46-4BA7-8CF6-DB9AE05C2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B864-878C-4879-80D3-3C2CE888D2FE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DF63-A63A-4052-B0B2-DF02EB36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D50A-5597-4572-879B-C76FC5A19D8F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EF417-5939-4B06-B5FC-E88F8EA93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383B-9DE2-4FD2-89C0-68204672EBA1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D93BC-06B0-44A2-9C5A-CB5B46BB5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ED56-DB3B-42BA-A043-D250483F00F8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6DAF-7FEC-42EC-8330-09E4F74C2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C723-22BC-439E-835D-08333EF8311C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3335-8E11-42D0-9764-9D65A39B6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D9FC-7342-49FD-A9C5-CF6DB43E3833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41B4-AF50-4E2D-8BAA-0EA9A8F99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7D0F-183D-4772-9573-27FC55D8B235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C8D99-0BDA-49C8-9AE2-5C153C17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882A22-E5D5-4E1D-BF16-26D601038405}" type="datetimeFigureOut">
              <a:rPr lang="ru-RU"/>
              <a:pPr>
                <a:defRPr/>
              </a:pPr>
              <a:t>03.11.2013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BE619-F474-4096-94D7-2881683D3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9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10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143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dirty="0" smtClean="0"/>
              <a:t>Макіївська загальноосвітня школа </a:t>
            </a:r>
            <a:r>
              <a:rPr lang="en-US" sz="2800" dirty="0" smtClean="0"/>
              <a:t>l-</a:t>
            </a:r>
            <a:r>
              <a:rPr lang="en-US" sz="2800" dirty="0" err="1" smtClean="0"/>
              <a:t>lll</a:t>
            </a:r>
            <a:r>
              <a:rPr lang="uk-UA" sz="2800" dirty="0" smtClean="0"/>
              <a:t> ступенів №34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92933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     Інтегрований урок з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української літератури та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    математики в 6 класі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Тема “ Про</a:t>
            </a:r>
            <a:r>
              <a:rPr lang="uk-UA" sz="2700" b="1" smtClean="0">
                <a:solidFill>
                  <a:srgbClr val="B5EDFD"/>
                </a:solidFill>
                <a:latin typeface="Arial" charset="0"/>
              </a:rPr>
              <a:t> </a:t>
            </a:r>
            <a:r>
              <a:rPr lang="uk-UA" sz="2700" b="1" smtClean="0">
                <a:solidFill>
                  <a:srgbClr val="B5EDFD"/>
                </a:solidFill>
              </a:rPr>
              <a:t>Т. Г. Шевченка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 і його творчість на уроках 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             математики ”</a:t>
            </a:r>
          </a:p>
          <a:p>
            <a:pPr marR="0" algn="l" eaLnBrk="1" hangingPunct="1">
              <a:lnSpc>
                <a:spcPct val="90000"/>
              </a:lnSpc>
              <a:defRPr/>
            </a:pPr>
            <a:endParaRPr lang="uk-UA" sz="2700" b="1" smtClean="0">
              <a:solidFill>
                <a:srgbClr val="20C9F8"/>
              </a:solidFill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endParaRPr lang="uk-UA" sz="2700" smtClean="0">
              <a:solidFill>
                <a:srgbClr val="20C9F8"/>
              </a:solidFill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endParaRPr lang="uk-UA" sz="2700" smtClean="0">
              <a:solidFill>
                <a:srgbClr val="20C9F8"/>
              </a:solidFill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endParaRPr lang="uk-UA" sz="2700" smtClean="0">
              <a:solidFill>
                <a:srgbClr val="20C9F8"/>
              </a:solidFill>
            </a:endParaRP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Учитель Т.А. Шевченко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</a:t>
            </a:r>
          </a:p>
          <a:p>
            <a:pPr marR="0" algn="l" eaLnBrk="1" hangingPunct="1">
              <a:lnSpc>
                <a:spcPct val="90000"/>
              </a:lnSpc>
              <a:defRPr/>
            </a:pPr>
            <a:r>
              <a:rPr lang="uk-UA" sz="2700" b="1" smtClean="0">
                <a:solidFill>
                  <a:srgbClr val="B5EDFD"/>
                </a:solidFill>
              </a:rPr>
              <a:t>                                       2012рік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324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               « </a:t>
            </a:r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Мені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тринадцятий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Monotype Corsiva" pitchFamily="66" charset="0"/>
              </a:rPr>
              <a:t>минало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Мені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тринадцятий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минало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Я пас ягнята за селом.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Чи</a:t>
            </a:r>
            <a:r>
              <a:rPr lang="ru-RU" b="1" dirty="0" smtClean="0">
                <a:solidFill>
                  <a:srgbClr val="FF0000"/>
                </a:solidFill>
              </a:rPr>
              <a:t> то так </a:t>
            </a:r>
            <a:r>
              <a:rPr lang="ru-RU" b="1" dirty="0" err="1" smtClean="0">
                <a:solidFill>
                  <a:srgbClr val="FF0000"/>
                </a:solidFill>
              </a:rPr>
              <a:t>сонечко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сіяло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Чи</a:t>
            </a:r>
            <a:r>
              <a:rPr lang="ru-RU" b="1" dirty="0" smtClean="0">
                <a:solidFill>
                  <a:srgbClr val="FF0000"/>
                </a:solidFill>
              </a:rPr>
              <a:t> так </a:t>
            </a:r>
            <a:r>
              <a:rPr lang="ru-RU" b="1" dirty="0" err="1" smtClean="0">
                <a:solidFill>
                  <a:srgbClr val="FF0000"/>
                </a:solidFill>
              </a:rPr>
              <a:t>мені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було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Мені</a:t>
            </a:r>
            <a:r>
              <a:rPr lang="ru-RU" b="1" dirty="0" smtClean="0">
                <a:solidFill>
                  <a:srgbClr val="FF0000"/>
                </a:solidFill>
              </a:rPr>
              <a:t> так любо, любо стало,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Неначе</a:t>
            </a:r>
            <a:r>
              <a:rPr lang="ru-RU" b="1" dirty="0" smtClean="0">
                <a:solidFill>
                  <a:srgbClr val="FF0000"/>
                </a:solidFill>
              </a:rPr>
              <a:t> в Бога......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Уже </a:t>
            </a:r>
            <a:r>
              <a:rPr lang="ru-RU" b="1" dirty="0" err="1" smtClean="0">
                <a:solidFill>
                  <a:srgbClr val="FF0000"/>
                </a:solidFill>
              </a:rPr>
              <a:t>прокликали</a:t>
            </a:r>
            <a:r>
              <a:rPr lang="ru-RU" b="1" dirty="0" smtClean="0">
                <a:solidFill>
                  <a:srgbClr val="FF0000"/>
                </a:solidFill>
              </a:rPr>
              <a:t> до паю,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А я </a:t>
            </a:r>
            <a:r>
              <a:rPr lang="ru-RU" b="1" dirty="0" err="1" smtClean="0">
                <a:solidFill>
                  <a:srgbClr val="FF0000"/>
                </a:solidFill>
              </a:rPr>
              <a:t>собі</a:t>
            </a:r>
            <a:r>
              <a:rPr lang="ru-RU" b="1" dirty="0" smtClean="0">
                <a:solidFill>
                  <a:srgbClr val="FF0000"/>
                </a:solidFill>
              </a:rPr>
              <a:t> у </a:t>
            </a:r>
            <a:r>
              <a:rPr lang="ru-RU" b="1" dirty="0" err="1" smtClean="0">
                <a:solidFill>
                  <a:srgbClr val="FF0000"/>
                </a:solidFill>
              </a:rPr>
              <a:t>бур’яні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Молюся</a:t>
            </a:r>
            <a:r>
              <a:rPr lang="ru-RU" b="1" dirty="0" smtClean="0">
                <a:solidFill>
                  <a:srgbClr val="FF0000"/>
                </a:solidFill>
              </a:rPr>
              <a:t> Богу... І не знаю,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Чого</a:t>
            </a:r>
            <a:r>
              <a:rPr lang="ru-RU" b="1" dirty="0" smtClean="0">
                <a:solidFill>
                  <a:srgbClr val="FF0000"/>
                </a:solidFill>
              </a:rPr>
              <a:t> маленькому </a:t>
            </a:r>
            <a:r>
              <a:rPr lang="ru-RU" b="1" dirty="0" err="1" smtClean="0">
                <a:solidFill>
                  <a:srgbClr val="FF0000"/>
                </a:solidFill>
              </a:rPr>
              <a:t>мені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Тойді</a:t>
            </a:r>
            <a:r>
              <a:rPr lang="ru-RU" b="1" dirty="0" smtClean="0">
                <a:solidFill>
                  <a:srgbClr val="FF0000"/>
                </a:solidFill>
              </a:rPr>
              <a:t> так </a:t>
            </a:r>
            <a:r>
              <a:rPr lang="ru-RU" b="1" dirty="0" err="1" smtClean="0">
                <a:solidFill>
                  <a:srgbClr val="FF0000"/>
                </a:solidFill>
              </a:rPr>
              <a:t>приязно</a:t>
            </a:r>
            <a:r>
              <a:rPr lang="ru-RU" b="1" dirty="0" smtClean="0">
                <a:solidFill>
                  <a:srgbClr val="FF0000"/>
                </a:solidFill>
              </a:rPr>
              <a:t> молилось,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Чого</a:t>
            </a:r>
            <a:r>
              <a:rPr lang="ru-RU" b="1" dirty="0" smtClean="0">
                <a:solidFill>
                  <a:srgbClr val="FF0000"/>
                </a:solidFill>
              </a:rPr>
              <a:t> так весело </a:t>
            </a:r>
            <a:r>
              <a:rPr lang="ru-RU" b="1" dirty="0" err="1" smtClean="0">
                <a:solidFill>
                  <a:srgbClr val="FF0000"/>
                </a:solidFill>
              </a:rPr>
              <a:t>було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Господнє</a:t>
            </a:r>
            <a:r>
              <a:rPr lang="ru-RU" b="1" dirty="0" smtClean="0">
                <a:solidFill>
                  <a:srgbClr val="FF0000"/>
                </a:solidFill>
              </a:rPr>
              <a:t> небо, </a:t>
            </a:r>
            <a:r>
              <a:rPr lang="ru-RU" b="1" dirty="0" err="1" smtClean="0">
                <a:solidFill>
                  <a:srgbClr val="FF0000"/>
                </a:solidFill>
              </a:rPr>
              <a:t>і</a:t>
            </a:r>
            <a:r>
              <a:rPr lang="ru-RU" b="1" dirty="0" smtClean="0">
                <a:solidFill>
                  <a:srgbClr val="FF0000"/>
                </a:solidFill>
              </a:rPr>
              <a:t> село…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8786813" cy="785813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FFFF00"/>
                </a:solidFill>
              </a:rPr>
              <a:t>У кожного на парті таблиця “ Цікаво знати ”</a:t>
            </a:r>
            <a:endParaRPr lang="ru-RU" sz="3600" b="1" smtClean="0">
              <a:solidFill>
                <a:srgbClr val="FFFF00"/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8715375" cy="5038725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92D050"/>
                </a:solidFill>
                <a:latin typeface="Monotype Corsiva" pitchFamily="66" charset="0"/>
              </a:rPr>
              <a:t>Тарас Шевченко із 47 років життя: — років був на засланні, — років кріпаком, і лише  — років – на волі. Вам треба заповнити пропущені місця цифрами. Але це можливо, коли ви розв</a:t>
            </a:r>
            <a:r>
              <a:rPr lang="en-US" sz="3600" b="1" smtClean="0">
                <a:solidFill>
                  <a:srgbClr val="92D050"/>
                </a:solidFill>
                <a:latin typeface="Monotype Corsiva" pitchFamily="66" charset="0"/>
              </a:rPr>
              <a:t>`</a:t>
            </a:r>
            <a:r>
              <a:rPr lang="uk-UA" sz="3600" b="1" smtClean="0">
                <a:solidFill>
                  <a:srgbClr val="92D050"/>
                </a:solidFill>
                <a:latin typeface="Monotype Corsiva" pitchFamily="66" charset="0"/>
              </a:rPr>
              <a:t>яжете деякі вправи.</a:t>
            </a:r>
            <a:endParaRPr lang="ru-RU" sz="3600" b="1" smtClean="0">
              <a:solidFill>
                <a:srgbClr val="92D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686800" cy="5895975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uk-UA" sz="5400" b="1" smtClean="0">
                <a:solidFill>
                  <a:srgbClr val="00B0F0"/>
                </a:solidFill>
              </a:rPr>
              <a:t>19 5/21 – 9 9/14 + 17/42;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uk-UA" sz="5400" b="1" smtClean="0">
                <a:solidFill>
                  <a:srgbClr val="00B0F0"/>
                </a:solidFill>
              </a:rPr>
              <a:t>( 19 – 8 1/81 ) + ( 20 5/14 – 7 9/28 );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uk-UA" sz="5400" b="1" smtClean="0">
                <a:solidFill>
                  <a:srgbClr val="00B0F0"/>
                </a:solidFill>
              </a:rPr>
              <a:t>( х + 4 5/8 ) – 12 13/24 = 5 1/12.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endParaRPr lang="uk-UA" smtClean="0"/>
          </a:p>
          <a:p>
            <a:pPr marL="514350" indent="-514350" eaLnBrk="1" hangingPunct="1">
              <a:buFont typeface="Wingdings 2" pitchFamily="18" charset="2"/>
              <a:buAutoNum type="arabicPeriod"/>
            </a:pP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43863" cy="78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Відповідь: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643937" cy="5429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3600" b="1" dirty="0" smtClean="0">
                <a:latin typeface="+mj-lt"/>
              </a:rPr>
              <a:t>19</a:t>
            </a:r>
            <a:r>
              <a:rPr lang="uk-UA" b="1" dirty="0" smtClean="0">
                <a:latin typeface="+mj-lt"/>
              </a:rPr>
              <a:t> 2/5/21 – </a:t>
            </a:r>
            <a:r>
              <a:rPr lang="uk-UA" sz="3600" b="1" dirty="0" smtClean="0">
                <a:latin typeface="+mj-lt"/>
              </a:rPr>
              <a:t>9</a:t>
            </a:r>
            <a:r>
              <a:rPr lang="uk-UA" b="1" dirty="0" smtClean="0">
                <a:latin typeface="+mj-lt"/>
              </a:rPr>
              <a:t> 3/9/14 + 17/42 = </a:t>
            </a:r>
            <a:r>
              <a:rPr lang="uk-UA" sz="3600" b="1" dirty="0" smtClean="0">
                <a:latin typeface="+mj-lt"/>
              </a:rPr>
              <a:t>10</a:t>
            </a:r>
            <a:r>
              <a:rPr lang="uk-UA" b="1" dirty="0" smtClean="0">
                <a:latin typeface="+mj-lt"/>
              </a:rPr>
              <a:t> ∙ 10 – 27 +17 : 42 = 10;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>
                <a:latin typeface="+mj-lt"/>
              </a:rPr>
              <a:t>( </a:t>
            </a:r>
            <a:r>
              <a:rPr lang="uk-UA" sz="3600" b="1" dirty="0" smtClean="0">
                <a:latin typeface="+mj-lt"/>
              </a:rPr>
              <a:t>19</a:t>
            </a:r>
            <a:r>
              <a:rPr lang="uk-UA" b="1" dirty="0" smtClean="0">
                <a:latin typeface="+mj-lt"/>
              </a:rPr>
              <a:t> – </a:t>
            </a:r>
            <a:r>
              <a:rPr lang="uk-UA" sz="3600" b="1" dirty="0" smtClean="0">
                <a:latin typeface="+mj-lt"/>
              </a:rPr>
              <a:t>8</a:t>
            </a:r>
            <a:r>
              <a:rPr lang="uk-UA" b="1" dirty="0" smtClean="0">
                <a:latin typeface="+mj-lt"/>
              </a:rPr>
              <a:t> 1/28 ) + ( </a:t>
            </a:r>
            <a:r>
              <a:rPr lang="uk-UA" sz="3600" b="1" dirty="0" smtClean="0">
                <a:latin typeface="+mj-lt"/>
              </a:rPr>
              <a:t>20 </a:t>
            </a:r>
            <a:r>
              <a:rPr lang="uk-UA" b="1" dirty="0" smtClean="0">
                <a:latin typeface="+mj-lt"/>
              </a:rPr>
              <a:t>5/14 –</a:t>
            </a:r>
            <a:r>
              <a:rPr lang="uk-UA" sz="3600" b="1" dirty="0" smtClean="0">
                <a:latin typeface="+mj-lt"/>
              </a:rPr>
              <a:t> 7 </a:t>
            </a:r>
            <a:r>
              <a:rPr lang="uk-UA" b="1" dirty="0" smtClean="0">
                <a:latin typeface="+mj-lt"/>
              </a:rPr>
              <a:t>9/28 ) = </a:t>
            </a:r>
            <a:r>
              <a:rPr lang="uk-UA" sz="3600" b="1" dirty="0" smtClean="0">
                <a:latin typeface="+mj-lt"/>
              </a:rPr>
              <a:t>10 </a:t>
            </a:r>
            <a:r>
              <a:rPr lang="uk-UA" sz="2400" b="1" dirty="0" smtClean="0">
                <a:latin typeface="+mj-lt"/>
              </a:rPr>
              <a:t>27/28 +</a:t>
            </a:r>
            <a:r>
              <a:rPr lang="uk-UA" sz="3600" b="1" dirty="0" smtClean="0">
                <a:latin typeface="+mj-lt"/>
              </a:rPr>
              <a:t> </a:t>
            </a:r>
            <a:r>
              <a:rPr lang="uk-UA" sz="2400" b="1" dirty="0" smtClean="0">
                <a:latin typeface="+mj-lt"/>
              </a:rPr>
              <a:t>13 ∙ </a:t>
            </a:r>
            <a:r>
              <a:rPr lang="uk-UA" sz="3600" b="1" dirty="0" smtClean="0">
                <a:latin typeface="+mj-lt"/>
              </a:rPr>
              <a:t>10 </a:t>
            </a:r>
            <a:r>
              <a:rPr lang="uk-UA" sz="2400" b="1" dirty="0" smtClean="0">
                <a:latin typeface="+mj-lt"/>
              </a:rPr>
              <a:t>– 9 : 28 = 23 ∙ 27+1 : 28 = 24.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>
                <a:latin typeface="+mj-lt"/>
              </a:rPr>
              <a:t>Х + </a:t>
            </a:r>
            <a:r>
              <a:rPr lang="uk-UA" sz="3600" b="1" dirty="0" smtClean="0">
                <a:latin typeface="+mj-lt"/>
              </a:rPr>
              <a:t>4 </a:t>
            </a:r>
            <a:r>
              <a:rPr lang="uk-UA" sz="2400" b="1" dirty="0" smtClean="0">
                <a:latin typeface="+mj-lt"/>
              </a:rPr>
              <a:t>5/8 = </a:t>
            </a:r>
            <a:r>
              <a:rPr lang="uk-UA" sz="3600" b="1" dirty="0" smtClean="0">
                <a:latin typeface="+mj-lt"/>
              </a:rPr>
              <a:t>5</a:t>
            </a:r>
            <a:r>
              <a:rPr lang="uk-UA" sz="2400" b="1" dirty="0" smtClean="0">
                <a:latin typeface="+mj-lt"/>
              </a:rPr>
              <a:t> 1/12 + </a:t>
            </a:r>
            <a:r>
              <a:rPr lang="uk-UA" sz="3600" b="1" dirty="0" smtClean="0">
                <a:latin typeface="+mj-lt"/>
              </a:rPr>
              <a:t>12</a:t>
            </a:r>
            <a:r>
              <a:rPr lang="uk-UA" sz="2400" b="1" dirty="0" smtClean="0">
                <a:latin typeface="+mj-lt"/>
              </a:rPr>
              <a:t> 13/24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>
                <a:latin typeface="+mj-lt"/>
              </a:rPr>
              <a:t>Х + </a:t>
            </a:r>
            <a:r>
              <a:rPr lang="uk-UA" sz="3600" b="1" dirty="0" smtClean="0">
                <a:latin typeface="+mj-lt"/>
              </a:rPr>
              <a:t>4</a:t>
            </a:r>
            <a:r>
              <a:rPr lang="uk-UA" sz="2400" b="1" dirty="0" smtClean="0">
                <a:latin typeface="+mj-lt"/>
              </a:rPr>
              <a:t> 5/8 = 17 ∙ 2 +13 : 24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>
                <a:latin typeface="+mj-lt"/>
              </a:rPr>
              <a:t>Х+ </a:t>
            </a:r>
            <a:r>
              <a:rPr lang="uk-UA" sz="3600" b="1" dirty="0" smtClean="0">
                <a:latin typeface="+mj-lt"/>
              </a:rPr>
              <a:t>4</a:t>
            </a:r>
            <a:r>
              <a:rPr lang="uk-UA" sz="2400" b="1" dirty="0" smtClean="0">
                <a:latin typeface="+mj-lt"/>
              </a:rPr>
              <a:t> 5/8 = </a:t>
            </a:r>
            <a:r>
              <a:rPr lang="uk-UA" sz="3600" b="1" dirty="0" smtClean="0">
                <a:latin typeface="+mj-lt"/>
              </a:rPr>
              <a:t>17 </a:t>
            </a:r>
            <a:r>
              <a:rPr lang="uk-UA" sz="2400" b="1" dirty="0" smtClean="0">
                <a:latin typeface="+mj-lt"/>
              </a:rPr>
              <a:t>15/24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>
                <a:latin typeface="+mj-lt"/>
              </a:rPr>
              <a:t>Х= </a:t>
            </a:r>
            <a:r>
              <a:rPr lang="uk-UA" sz="3600" b="1" dirty="0" smtClean="0">
                <a:latin typeface="+mj-lt"/>
              </a:rPr>
              <a:t>17</a:t>
            </a:r>
            <a:r>
              <a:rPr lang="uk-UA" sz="2400" b="1" dirty="0" smtClean="0">
                <a:latin typeface="+mj-lt"/>
              </a:rPr>
              <a:t> 15/24 – </a:t>
            </a:r>
            <a:r>
              <a:rPr lang="uk-UA" sz="3600" b="1" dirty="0" smtClean="0">
                <a:latin typeface="+mj-lt"/>
              </a:rPr>
              <a:t>4</a:t>
            </a:r>
            <a:r>
              <a:rPr lang="uk-UA" sz="2400" b="1" dirty="0" smtClean="0">
                <a:latin typeface="+mj-lt"/>
              </a:rPr>
              <a:t> 5/8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>
                <a:latin typeface="+mj-lt"/>
              </a:rPr>
              <a:t>Х = 13 ∙ 15 – 15 : 24 = 13.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115300" cy="5510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B0F0"/>
                </a:solidFill>
                <a:latin typeface="Arial Black" pitchFamily="34" charset="0"/>
              </a:rPr>
              <a:t>Задача. Потяг проходить відстань між двома містами за 6 годин із швидкістю 68км/год. Скільки треба велосипедисту, щоб проїхати 1/8 цієї відстані із швидкістю 17км/год ? </a:t>
            </a:r>
            <a:endParaRPr lang="ru-RU" b="1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58175" cy="3367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Це була не просто задача, у відповіді ви одержали “3”, яке відповідає кількості букв у назві  вірша, який ви вивчали. Який же це вірш?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043863" cy="642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                     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“ Сон ”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329613" cy="511016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всякого своя доля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шлях широкий: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Той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мурує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руйнує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Той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неситим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оком —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 край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світа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зазирає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нема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країни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Щоб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загарбать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собою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Взять у домовину.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Той тузами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обирає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Свата в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хаті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той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нишком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куточку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Гострить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ніж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брата.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той, тихий та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тверезий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Богобоязливий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кішечка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підкрадеться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Вижде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нещасливий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115300" cy="642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Ігра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“Кто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швидше”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( 3 команди)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472488" cy="5429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b="1" smtClean="0">
                <a:solidFill>
                  <a:srgbClr val="0B5395"/>
                </a:solidFill>
              </a:rPr>
              <a:t>Кожен учень розв</a:t>
            </a:r>
            <a:r>
              <a:rPr lang="en-US" b="1" smtClean="0">
                <a:solidFill>
                  <a:srgbClr val="0B5395"/>
                </a:solidFill>
              </a:rPr>
              <a:t>`</a:t>
            </a:r>
            <a:r>
              <a:rPr lang="uk-UA" b="1" smtClean="0">
                <a:solidFill>
                  <a:srgbClr val="0B5395"/>
                </a:solidFill>
              </a:rPr>
              <a:t>язуває одну дію з приклади і передає розв</a:t>
            </a:r>
            <a:r>
              <a:rPr lang="en-US" b="1" smtClean="0">
                <a:solidFill>
                  <a:srgbClr val="0B5395"/>
                </a:solidFill>
                <a:latin typeface="Arial" charset="0"/>
              </a:rPr>
              <a:t>’</a:t>
            </a:r>
            <a:r>
              <a:rPr lang="uk-UA" b="1" smtClean="0">
                <a:solidFill>
                  <a:srgbClr val="0B5395"/>
                </a:solidFill>
              </a:rPr>
              <a:t>язування іншому.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b="1" smtClean="0">
                <a:solidFill>
                  <a:srgbClr val="0B5395"/>
                </a:solidFill>
              </a:rPr>
              <a:t>  0,5 : 1,25 + </a:t>
            </a:r>
            <a:r>
              <a:rPr lang="uk-UA" sz="4000" b="1" smtClean="0">
                <a:solidFill>
                  <a:srgbClr val="0B5395"/>
                </a:solidFill>
              </a:rPr>
              <a:t>2 </a:t>
            </a:r>
            <a:r>
              <a:rPr lang="uk-UA" sz="2400" b="1" smtClean="0">
                <a:solidFill>
                  <a:srgbClr val="0B5395"/>
                </a:solidFill>
              </a:rPr>
              <a:t>¼ : </a:t>
            </a:r>
            <a:r>
              <a:rPr lang="uk-UA" sz="4000" b="1" smtClean="0">
                <a:solidFill>
                  <a:srgbClr val="0B5395"/>
                </a:solidFill>
              </a:rPr>
              <a:t>2 </a:t>
            </a:r>
            <a:r>
              <a:rPr lang="uk-UA" sz="2400" b="1" smtClean="0">
                <a:solidFill>
                  <a:srgbClr val="0B5395"/>
                </a:solidFill>
              </a:rPr>
              <a:t>½ + </a:t>
            </a:r>
            <a:r>
              <a:rPr lang="uk-UA" sz="3600" b="1" smtClean="0">
                <a:solidFill>
                  <a:srgbClr val="0B5395"/>
                </a:solidFill>
              </a:rPr>
              <a:t>3 </a:t>
            </a:r>
            <a:r>
              <a:rPr lang="uk-UA" sz="2400" b="1" smtClean="0">
                <a:solidFill>
                  <a:srgbClr val="0B5395"/>
                </a:solidFill>
              </a:rPr>
              <a:t>¾ - 5,75 + 41,7.</a:t>
            </a:r>
          </a:p>
          <a:p>
            <a:pPr eaLnBrk="1" hangingPunct="1">
              <a:buFont typeface="Wingdings 2" pitchFamily="18" charset="2"/>
              <a:buNone/>
            </a:pPr>
            <a:endParaRPr lang="uk-UA" sz="2400" b="1" smtClean="0">
              <a:solidFill>
                <a:srgbClr val="0B5395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uk-UA" sz="2400" b="1" smtClean="0">
                <a:solidFill>
                  <a:srgbClr val="0B5395"/>
                </a:solidFill>
              </a:rPr>
              <a:t>Про що свідчить це число?</a:t>
            </a:r>
            <a:endParaRPr lang="ru-RU" sz="3600" b="1" smtClean="0">
              <a:solidFill>
                <a:srgbClr val="0B539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86738" cy="642937"/>
          </a:xfrm>
        </p:spPr>
        <p:txBody>
          <a:bodyPr/>
          <a:lstStyle/>
          <a:p>
            <a:pPr eaLnBrk="1" hangingPunct="1"/>
            <a:r>
              <a:rPr lang="uk-UA" sz="3200" b="1" i="1" smtClean="0"/>
              <a:t>                                 Відповідь.</a:t>
            </a:r>
            <a:endParaRPr lang="ru-RU" sz="3200" b="1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329613" cy="53578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0,5 : 1,25 = 50 : 125 = 0,4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0,4 +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¼ = 0,4 + 2,25 = 2,65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½ +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3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¾ =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5∙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2+3 : 4 =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6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6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¼ - 5,75 =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6 ¼ -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¾ = 2/4 = 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2,65 : ½ = 2,65 : 0,5 = 5,3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5,3 + 41,7 = 47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47 років прожив великий поет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</a:t>
            </a:r>
            <a:r>
              <a:rPr lang="uk-UA" sz="3600" b="1" i="1" dirty="0" smtClean="0">
                <a:solidFill>
                  <a:schemeClr val="bg1">
                    <a:lumMod val="50000"/>
                  </a:schemeClr>
                </a:solidFill>
              </a:rPr>
              <a:t> Диктант</a:t>
            </a:r>
            <a:endParaRPr lang="ru-RU" sz="3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Пограємо в </a:t>
            </a:r>
            <a:r>
              <a:rPr lang="uk-UA" sz="4400" b="1" i="1" dirty="0" err="1" smtClean="0">
                <a:solidFill>
                  <a:schemeClr val="accent4">
                    <a:lumMod val="50000"/>
                  </a:schemeClr>
                </a:solidFill>
              </a:rPr>
              <a:t>ігру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uk-UA" sz="4400" b="1" i="1" dirty="0" err="1" smtClean="0">
                <a:solidFill>
                  <a:schemeClr val="accent4">
                    <a:lumMod val="50000"/>
                  </a:schemeClr>
                </a:solidFill>
              </a:rPr>
              <a:t>“Ерудит”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.  Потрібні знання, як з математики, так із української літератури.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57188" y="1285875"/>
            <a:ext cx="8258175" cy="3000375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20C9F8"/>
                </a:solidFill>
                <a:latin typeface="Arial" charset="0"/>
              </a:rPr>
              <a:t>Мет</a:t>
            </a:r>
            <a:r>
              <a:rPr lang="uk-UA" sz="3200" b="1" smtClean="0">
                <a:solidFill>
                  <a:srgbClr val="20C9F8"/>
                </a:solidFill>
                <a:latin typeface="Monotype Corsiva" pitchFamily="66" charset="0"/>
              </a:rPr>
              <a:t>а: Повторити та закріпити знання учнів про  життя та творчість  Т. Г. Шевченка; виробляти вміння і навички розв</a:t>
            </a:r>
            <a:r>
              <a:rPr lang="en-US" sz="3200" b="1" smtClean="0">
                <a:solidFill>
                  <a:srgbClr val="20C9F8"/>
                </a:solidFill>
                <a:latin typeface="Monotype Corsiva" pitchFamily="66" charset="0"/>
              </a:rPr>
              <a:t>`</a:t>
            </a:r>
            <a:r>
              <a:rPr lang="uk-UA" sz="3200" b="1" smtClean="0">
                <a:solidFill>
                  <a:srgbClr val="20C9F8"/>
                </a:solidFill>
                <a:latin typeface="Monotype Corsiva" pitchFamily="66" charset="0"/>
              </a:rPr>
              <a:t>язування  вправ на всі  дії  зви</a:t>
            </a:r>
            <a:r>
              <a:rPr lang="uk-UA" sz="3200" b="1" smtClean="0">
                <a:solidFill>
                  <a:srgbClr val="20C9F8"/>
                </a:solidFill>
                <a:latin typeface="Arial" charset="0"/>
              </a:rPr>
              <a:t>- </a:t>
            </a:r>
            <a:r>
              <a:rPr lang="uk-UA" sz="3200" b="1" smtClean="0">
                <a:solidFill>
                  <a:srgbClr val="20C9F8"/>
                </a:solidFill>
                <a:latin typeface="Monotype Corsiva" pitchFamily="66" charset="0"/>
              </a:rPr>
              <a:t>чайних  і десяткових дробів. Розвивати логічне мислення, творчі здібності учнів, викликати інтерес до вивчення  предметів, зацікавленість</a:t>
            </a:r>
            <a:r>
              <a:rPr lang="uk-UA" sz="2800" b="1" smtClean="0">
                <a:solidFill>
                  <a:srgbClr val="20C9F8"/>
                </a:solidFill>
                <a:latin typeface="Monotype Corsiva" pitchFamily="66" charset="0"/>
              </a:rPr>
              <a:t>.</a:t>
            </a:r>
            <a:endParaRPr lang="ru-RU" sz="2800" b="1" smtClean="0">
              <a:solidFill>
                <a:srgbClr val="20C9F8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7786688" cy="571500"/>
          </a:xfrm>
        </p:spPr>
        <p:txBody>
          <a:bodyPr/>
          <a:lstStyle/>
          <a:p>
            <a:pPr eaLnBrk="1" hangingPunct="1"/>
            <a:r>
              <a:rPr lang="uk-UA" sz="2800" b="1" i="1" u="sng" smtClean="0"/>
              <a:t>Питання</a:t>
            </a:r>
            <a:endParaRPr lang="ru-RU" sz="2800" b="1" i="1" u="sng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29613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Хто був порадницею у дитинстві для Тараса?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Знайди 2/5 від числа.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Кого з батьків Тарас втратив першим?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Скоротіть дріб 25/100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Чому хотів навчатися Тарас у дитинстві?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Зведіть дріб  5/6 до знаменника 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У якому вірші Т. Г Шевченко описує красу Дніпра?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Знайди значення виразу 3 – </a:t>
            </a:r>
            <a:r>
              <a:rPr lang="uk-UA" sz="3600" b="1" dirty="0" smtClean="0"/>
              <a:t>2</a:t>
            </a:r>
            <a:r>
              <a:rPr lang="uk-UA" sz="2400" b="1" dirty="0" smtClean="0"/>
              <a:t> 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/>
              <a:t>Про що мріяв Т. Шевченко?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dirty="0" smtClean="0"/>
              <a:t>Назви дріб, який дорівнюється 1/3.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714375" y="704850"/>
            <a:ext cx="7972425" cy="581025"/>
          </a:xfrm>
        </p:spPr>
        <p:txBody>
          <a:bodyPr/>
          <a:lstStyle/>
          <a:p>
            <a:pPr eaLnBrk="1" hangingPunct="1"/>
            <a:r>
              <a:rPr lang="uk-UA" sz="2800" b="1" i="1" smtClean="0">
                <a:solidFill>
                  <a:srgbClr val="00B0F0"/>
                </a:solidFill>
              </a:rPr>
              <a:t>                               Відповідь.</a:t>
            </a:r>
            <a:endParaRPr lang="ru-RU" sz="2800" b="1" i="1" smtClean="0">
              <a:solidFill>
                <a:srgbClr val="00B0F0"/>
              </a:solidFill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472488" cy="5038725"/>
          </a:xfrm>
        </p:spPr>
        <p:txBody>
          <a:bodyPr/>
          <a:lstStyle/>
          <a:p>
            <a:pPr eaLnBrk="1" hangingPunct="1"/>
            <a:r>
              <a:rPr lang="uk-UA" smtClean="0"/>
              <a:t>Катря;</a:t>
            </a:r>
          </a:p>
          <a:p>
            <a:pPr eaLnBrk="1" hangingPunct="1"/>
            <a:r>
              <a:rPr lang="uk-UA" smtClean="0"/>
              <a:t>4;</a:t>
            </a:r>
          </a:p>
          <a:p>
            <a:pPr eaLnBrk="1" hangingPunct="1"/>
            <a:r>
              <a:rPr lang="uk-UA" smtClean="0"/>
              <a:t>Матір;</a:t>
            </a:r>
          </a:p>
          <a:p>
            <a:pPr eaLnBrk="1" hangingPunct="1"/>
            <a:r>
              <a:rPr lang="uk-UA" smtClean="0"/>
              <a:t>¼;</a:t>
            </a:r>
          </a:p>
          <a:p>
            <a:pPr eaLnBrk="1" hangingPunct="1"/>
            <a:r>
              <a:rPr lang="uk-UA" smtClean="0"/>
              <a:t>Малювати;</a:t>
            </a:r>
          </a:p>
          <a:p>
            <a:pPr eaLnBrk="1" hangingPunct="1"/>
            <a:r>
              <a:rPr lang="uk-UA" smtClean="0"/>
              <a:t>10/12;</a:t>
            </a:r>
          </a:p>
          <a:p>
            <a:pPr eaLnBrk="1" hangingPunct="1"/>
            <a:r>
              <a:rPr lang="uk-UA" smtClean="0"/>
              <a:t>Над Дніпровою сагою;</a:t>
            </a:r>
          </a:p>
          <a:p>
            <a:pPr eaLnBrk="1" hangingPunct="1"/>
            <a:r>
              <a:rPr lang="uk-UA" smtClean="0"/>
              <a:t>½;</a:t>
            </a:r>
          </a:p>
          <a:p>
            <a:pPr eaLnBrk="1" hangingPunct="1"/>
            <a:r>
              <a:rPr lang="uk-UA" smtClean="0"/>
              <a:t>“ Про вільну щасливу Україну ”</a:t>
            </a:r>
          </a:p>
          <a:p>
            <a:pPr eaLnBrk="1" hangingPunct="1"/>
            <a:r>
              <a:rPr lang="uk-UA" smtClean="0"/>
              <a:t>3/9 = 6/18 = …</a:t>
            </a:r>
          </a:p>
          <a:p>
            <a:pPr eaLnBrk="1" hangingPunct="1">
              <a:buFont typeface="Wingdings 2" pitchFamily="18" charset="2"/>
              <a:buNone/>
            </a:pPr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2"/>
          <p:cNvSpPr>
            <a:spLocks noGrp="1"/>
          </p:cNvSpPr>
          <p:nvPr>
            <p:ph idx="1"/>
          </p:nvPr>
        </p:nvSpPr>
        <p:spPr>
          <a:xfrm>
            <a:off x="0" y="2349500"/>
            <a:ext cx="9144000" cy="5143500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B0F0"/>
                </a:solidFill>
                <a:latin typeface="Monotype Corsiva" pitchFamily="66" charset="0"/>
              </a:rPr>
              <a:t>1. Сформувати, що ви пригадали на уроці;</a:t>
            </a:r>
          </a:p>
          <a:p>
            <a:pPr eaLnBrk="1" hangingPunct="1"/>
            <a:r>
              <a:rPr lang="uk-UA" sz="3600" b="1" smtClean="0">
                <a:solidFill>
                  <a:srgbClr val="00B0F0"/>
                </a:solidFill>
                <a:latin typeface="Monotype Corsiva" pitchFamily="66" charset="0"/>
              </a:rPr>
              <a:t>2. Як ви оцінюєте свою роботу на уроці?</a:t>
            </a:r>
          </a:p>
          <a:p>
            <a:pPr eaLnBrk="1" hangingPunct="1"/>
            <a:r>
              <a:rPr lang="uk-UA" sz="3600" b="1" smtClean="0">
                <a:solidFill>
                  <a:srgbClr val="00B0F0"/>
                </a:solidFill>
                <a:latin typeface="Monotype Corsiva" pitchFamily="66" charset="0"/>
              </a:rPr>
              <a:t>3. Учитель оцінює роботу найбільш активних учнів.</a:t>
            </a:r>
            <a:endParaRPr lang="ru-RU" sz="3600" b="1" smtClean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uk-UA" sz="4500" i="1">
                <a:solidFill>
                  <a:srgbClr val="00B0F0"/>
                </a:solidFill>
              </a:rPr>
              <a:t>ПІДСУМОК УРОКУ</a:t>
            </a:r>
            <a:endParaRPr lang="ru-RU" sz="4500" i="1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На прикладі життя і творчості Т.Г. Шевченка виховувати учнів справжніми громадянами своєї країни.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357813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chemeClr val="accent1"/>
                </a:solidFill>
                <a:latin typeface="Monotype Corsiva" pitchFamily="66" charset="0"/>
              </a:rPr>
              <a:t>Тема нашого уроку “ Про Т. Г. Шевченка та його творчість на уроках математики “ . Ми будемо вдосконалювати вміння та навички дії з дробами.</a:t>
            </a:r>
          </a:p>
          <a:p>
            <a:pPr eaLnBrk="1" hangingPunct="1"/>
            <a:r>
              <a:rPr lang="uk-UA" sz="3200" b="1" smtClean="0">
                <a:solidFill>
                  <a:schemeClr val="accent1"/>
                </a:solidFill>
                <a:latin typeface="Monotype Corsiva" pitchFamily="66" charset="0"/>
              </a:rPr>
              <a:t>Але урок з математики у нас буде незвичайний, бо усі математичні дії ви будете виконувати повторюючи і закріплюючи відомості про життя українського письменника Т. Г. Шевченка.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642938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chemeClr val="accent1"/>
                </a:solidFill>
              </a:rPr>
              <a:t>Нагадаємо вам основні факти з життя та творчості Т. Г.Шевченка.</a:t>
            </a:r>
            <a:endParaRPr lang="ru-RU" sz="2400" b="1" smtClean="0">
              <a:solidFill>
                <a:schemeClr val="accent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071563"/>
          <a:ext cx="8715375" cy="442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3"/>
                <a:gridCol w="7072333"/>
              </a:tblGrid>
              <a:tr h="500054"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</a:t>
                      </a:r>
                      <a:r>
                        <a:rPr lang="uk-UA" sz="2800" dirty="0" smtClean="0"/>
                        <a:t> Дата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        </a:t>
                      </a:r>
                      <a:r>
                        <a:rPr lang="uk-UA" sz="2800" dirty="0" smtClean="0"/>
                        <a:t>         Події</a:t>
                      </a:r>
                      <a:endParaRPr lang="ru-RU" sz="2800" dirty="0"/>
                    </a:p>
                  </a:txBody>
                  <a:tcPr/>
                </a:tc>
              </a:tr>
              <a:tr h="696274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9 березня</a:t>
                      </a:r>
                      <a:r>
                        <a:rPr lang="uk-UA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  1814 р. 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Народився Т. Шевченко у с. Маринці.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87694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1825 р.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Коли було 15р-переїздить з паном до Петербурга.</a:t>
                      </a:r>
                      <a:endParaRPr lang="ru-RU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dirty="0" smtClean="0"/>
                        <a:t>22 квітня 1838р.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Була</a:t>
                      </a:r>
                      <a:r>
                        <a:rPr lang="uk-UA" baseline="0" dirty="0" smtClean="0"/>
                        <a:t> підписана відпускна.</a:t>
                      </a:r>
                      <a:endParaRPr lang="ru-RU" dirty="0"/>
                    </a:p>
                  </a:txBody>
                  <a:tcPr/>
                </a:tc>
              </a:tr>
              <a:tr h="574366">
                <a:tc>
                  <a:txBody>
                    <a:bodyPr/>
                    <a:lstStyle/>
                    <a:p>
                      <a:r>
                        <a:rPr lang="uk-UA" dirty="0" smtClean="0"/>
                        <a:t>1840р.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Виходить “ Кобзар “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uk-UA" dirty="0" smtClean="0"/>
                        <a:t>1847р. 22 червня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Почалися роки заслання в Орській фортець.</a:t>
                      </a:r>
                      <a:endParaRPr lang="ru-RU" dirty="0"/>
                    </a:p>
                  </a:txBody>
                  <a:tcPr/>
                </a:tc>
              </a:tr>
              <a:tr h="590741">
                <a:tc>
                  <a:txBody>
                    <a:bodyPr/>
                    <a:lstStyle/>
                    <a:p>
                      <a:r>
                        <a:rPr lang="uk-UA" dirty="0" smtClean="0"/>
                        <a:t>10р.</a:t>
                      </a:r>
                    </a:p>
                    <a:p>
                      <a:r>
                        <a:rPr lang="uk-UA" dirty="0" smtClean="0"/>
                        <a:t>1861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Був на засланні.</a:t>
                      </a:r>
                    </a:p>
                    <a:p>
                      <a:r>
                        <a:rPr lang="uk-UA" dirty="0" smtClean="0"/>
                        <a:t>Помер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60" name="Picture 2" descr="D:\Documents and Settings\Администратор\Рабочий стол\Taras-Shevchen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4286250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                        Зараз треба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472488" cy="53959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 </a:t>
            </a:r>
            <a:r>
              <a:rPr lang="uk-UA" sz="4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Розв</a:t>
            </a:r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`</a:t>
            </a:r>
            <a:r>
              <a:rPr lang="uk-UA" sz="4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язувати</a:t>
            </a:r>
            <a:r>
              <a:rPr lang="uk-U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деякі вправи , відповіді та них будуть </a:t>
            </a:r>
            <a:r>
              <a:rPr lang="uk-UA" sz="4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пов</a:t>
            </a:r>
            <a:r>
              <a:rPr lang="en-US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`</a:t>
            </a:r>
            <a:r>
              <a:rPr lang="uk-UA" sz="4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язувати</a:t>
            </a:r>
            <a:r>
              <a:rPr lang="uk-UA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з життям та творчість Т. Г. Шевченка.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686800" cy="52530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Задача. Скільки років було Т. Г. Шевченку, коли вийшла його збірка поезій, яка поклала початок новому періоду з історії української літератури, якщо 3/13 цього числа дорівнює 6. Як називається ця збірка поезій.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686800" cy="51101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4000" b="1" dirty="0" smtClean="0">
                <a:solidFill>
                  <a:schemeClr val="tx2">
                    <a:lumMod val="50000"/>
                  </a:schemeClr>
                </a:solidFill>
              </a:rPr>
              <a:t>Відповідь: 6 : 3/13 = 6 · 13 : 3 = 26.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4000" b="1" dirty="0" smtClean="0">
                <a:solidFill>
                  <a:schemeClr val="tx2">
                    <a:lumMod val="50000"/>
                  </a:schemeClr>
                </a:solidFill>
              </a:rPr>
              <a:t>Т. Г. Шевченко було 26 років, коли вийшла його збірка поезій “ Кобзар ”. 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313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20C9F8"/>
                </a:solidFill>
              </a:rPr>
              <a:t>Перед вами ілюстрація до твору Шевченка, який ви вивчали і назві якого є числівник . Назв</a:t>
            </a:r>
            <a:r>
              <a:rPr lang="uk-UA" sz="2800" b="1" smtClean="0">
                <a:solidFill>
                  <a:srgbClr val="20C9F8"/>
                </a:solidFill>
                <a:latin typeface="Arial" charset="0"/>
              </a:rPr>
              <a:t>а</a:t>
            </a:r>
            <a:r>
              <a:rPr lang="uk-UA" sz="2800" b="1" smtClean="0">
                <a:solidFill>
                  <a:srgbClr val="20C9F8"/>
                </a:solidFill>
              </a:rPr>
              <a:t>ти його.</a:t>
            </a:r>
            <a:endParaRPr lang="ru-RU" sz="2800" b="1" smtClean="0">
              <a:solidFill>
                <a:srgbClr val="20C9F8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686800" cy="46101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D:\Documents and Settings\Администратор\Рабочий стол\092b9bd0068c5348bf220bc3a80e33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13341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D:\Documents and Settings\Администратор\Рабочий стол\120093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643050"/>
            <a:ext cx="346710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Documents and Settings\Администратор\Рабочий стол\shevchenk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1571612"/>
            <a:ext cx="2771775" cy="3448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730</Words>
  <Application>Microsoft Office PowerPoint</Application>
  <PresentationFormat>Экран (4:3)</PresentationFormat>
  <Paragraphs>131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Constantia</vt:lpstr>
      <vt:lpstr>Wingdings 2</vt:lpstr>
      <vt:lpstr>Monotype Corsiva</vt:lpstr>
      <vt:lpstr>Arial Black</vt:lpstr>
      <vt:lpstr>Поток</vt:lpstr>
      <vt:lpstr>Поток</vt:lpstr>
      <vt:lpstr>Поток</vt:lpstr>
      <vt:lpstr>Поток</vt:lpstr>
      <vt:lpstr>Слайд 1</vt:lpstr>
      <vt:lpstr>Мета: Повторити та закріпити знання учнів про  життя та творчість  Т. Г. Шевченка; виробляти вміння і навички розв`язування  вправ на всі  дії  зви- чайних  і десяткових дробів. Розвивати логічне мислення, творчі здібності учнів, викликати інтерес до вивчення  предметів, зацікавленість.</vt:lpstr>
      <vt:lpstr>Слайд 3</vt:lpstr>
      <vt:lpstr>Слайд 4</vt:lpstr>
      <vt:lpstr>Нагадаємо вам основні факти з життя та творчості Т. Г.Шевченка.</vt:lpstr>
      <vt:lpstr>                         Зараз треба</vt:lpstr>
      <vt:lpstr>Слайд 7</vt:lpstr>
      <vt:lpstr>Слайд 8</vt:lpstr>
      <vt:lpstr>Перед вами ілюстрація до твору Шевченка, який ви вивчали і назві якого є числівник . Назвати його.</vt:lpstr>
      <vt:lpstr>Слайд 10</vt:lpstr>
      <vt:lpstr>У кожного на парті таблиця “ Цікаво знати ”</vt:lpstr>
      <vt:lpstr>Слайд 12</vt:lpstr>
      <vt:lpstr>Відповідь:</vt:lpstr>
      <vt:lpstr>Задача. Потяг проходить відстань між двома містами за 6 годин із швидкістю 68км/год. Скільки треба велосипедисту, щоб проїхати 1/8 цієї відстані із швидкістю 17км/год ? </vt:lpstr>
      <vt:lpstr>Це була не просто задача, у відповіді ви одержали “3”, яке відповідає кількості букв у назві  вірша, який ви вивчали. Який же це вірш?</vt:lpstr>
      <vt:lpstr>                       “ Сон ”</vt:lpstr>
      <vt:lpstr>Ігра “Кто швидше” ( 3 команди) </vt:lpstr>
      <vt:lpstr>                                 Відповідь.</vt:lpstr>
      <vt:lpstr>                                 Диктант</vt:lpstr>
      <vt:lpstr>Питання</vt:lpstr>
      <vt:lpstr>                               Відповідь.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</dc:creator>
  <cp:lastModifiedBy>Core 2 Duo</cp:lastModifiedBy>
  <cp:revision>21</cp:revision>
  <dcterms:created xsi:type="dcterms:W3CDTF">2013-01-18T19:05:18Z</dcterms:created>
  <dcterms:modified xsi:type="dcterms:W3CDTF">2013-11-03T10:35:57Z</dcterms:modified>
</cp:coreProperties>
</file>